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2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08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596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50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7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8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9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0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9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2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82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7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A433839-815D-4521-9143-803F6327345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A6E5355-A058-4357-AB84-DB104BDC8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0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Practice AP Multiple Choice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If, If-Else, and If-Else-If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9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311972"/>
            <a:ext cx="5060497" cy="5479227"/>
          </a:xfrm>
        </p:spPr>
        <p:txBody>
          <a:bodyPr>
            <a:normAutofit fontScale="85000" lnSpcReduction="20000"/>
          </a:bodyPr>
          <a:lstStyle/>
          <a:p>
            <a:pPr marL="36900" indent="0">
              <a:buNone/>
            </a:pPr>
            <a:r>
              <a:rPr lang="en-US" b="1">
                <a:effectLst/>
              </a:rPr>
              <a:t>What is returned by the call </a:t>
            </a:r>
            <a:r>
              <a:rPr lang="en-US">
                <a:effectLst/>
              </a:rPr>
              <a:t>go(15)</a:t>
            </a:r>
            <a:r>
              <a:rPr lang="en-US" b="1">
                <a:effectLst/>
              </a:rPr>
              <a:t>?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 b="1">
                <a:effectLst/>
              </a:rPr>
              <a:t> 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String go(int q)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String ret = "";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if(q &gt;= 20</a:t>
            </a:r>
            <a:r>
              <a:rPr lang="en-US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//False</a:t>
            </a:r>
            <a:endParaRPr lang="en-US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{   </a:t>
            </a:r>
          </a:p>
          <a:p>
            <a:pPr marL="36900" indent="0">
              <a:buNone/>
            </a:pPr>
            <a:r>
              <a:rPr lang="en-US" strike="sngStrike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if(q &lt;= 50)</a:t>
            </a:r>
          </a:p>
          <a:p>
            <a:pPr marL="36900" indent="0">
              <a:buNone/>
            </a:pPr>
            <a:r>
              <a:rPr lang="en-US" strike="sngStrike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ret += "1";</a:t>
            </a:r>
          </a:p>
          <a:p>
            <a:pPr marL="36900" indent="0">
              <a:buNone/>
            </a:pPr>
            <a:r>
              <a:rPr lang="en-US" strike="sngStrike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ret += "2";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if(q &gt;= 10</a:t>
            </a:r>
            <a:r>
              <a:rPr lang="en-US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r>
              <a:rPr lang="en-US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  <a:endParaRPr lang="en-US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ret += "3</a:t>
            </a:r>
            <a:r>
              <a:rPr lang="en-US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		</a:t>
            </a:r>
            <a:r>
              <a:rPr lang="en-US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//ret = “3”</a:t>
            </a:r>
            <a:endParaRPr lang="en-US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ret += "4</a:t>
            </a:r>
            <a:r>
              <a:rPr lang="en-US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		</a:t>
            </a:r>
            <a:r>
              <a:rPr lang="en-US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//ret = “34”</a:t>
            </a:r>
            <a:endParaRPr lang="en-US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return ret;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63126331"/>
              </p:ext>
            </p:extLst>
          </p:nvPr>
        </p:nvGraphicFramePr>
        <p:xfrm>
          <a:off x="6121101" y="2097739"/>
          <a:ext cx="5146974" cy="2159635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19020"/>
                <a:gridCol w="4927954"/>
              </a:tblGrid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effectLst/>
                        </a:rPr>
                        <a:t>34</a:t>
                      </a:r>
                      <a:endParaRPr lang="en-US" sz="1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10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355470"/>
            <a:ext cx="4131541" cy="6099118"/>
          </a:xfrm>
        </p:spPr>
        <p:txBody>
          <a:bodyPr/>
          <a:lstStyle/>
          <a:p>
            <a:r>
              <a:rPr lang="en-US" smtClean="0"/>
              <a:t>What will the output be for the following poorly formatted program segment?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22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4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2 is negative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22 is negative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Nothing will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78653" y="1452750"/>
            <a:ext cx="8918091" cy="4058751"/>
          </a:xfrm>
        </p:spPr>
        <p:txBody>
          <a:bodyPr/>
          <a:lstStyle/>
          <a:p>
            <a:pPr marL="0" indent="0">
              <a:buNone/>
            </a:pP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= 22;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(num &gt; 0)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(num % 5 == 0)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System.out.println(num);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else System.out.println(num +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“ is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negative”);</a:t>
            </a:r>
          </a:p>
        </p:txBody>
      </p:sp>
    </p:spTree>
    <p:extLst>
      <p:ext uri="{BB962C8B-B14F-4D97-AF65-F5344CB8AC3E}">
        <p14:creationId xmlns:p14="http://schemas.microsoft.com/office/powerpoint/2010/main" val="41403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355470"/>
            <a:ext cx="4131541" cy="6099118"/>
          </a:xfrm>
        </p:spPr>
        <p:txBody>
          <a:bodyPr/>
          <a:lstStyle/>
          <a:p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What will the output be for the following poorly formatted program segment?</a:t>
            </a:r>
          </a:p>
          <a:p>
            <a:endParaRPr lang="en-US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endParaRPr lang="en-US" smtClean="0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endParaRPr lang="en-US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endParaRPr lang="en-US" smtClean="0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endParaRPr lang="en-US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22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4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2 is negative</a:t>
            </a:r>
          </a:p>
          <a:p>
            <a:pPr marL="494100" indent="-457200">
              <a:buFont typeface="+mj-lt"/>
              <a:buAutoNum type="alphaUcPeriod"/>
            </a:pPr>
            <a:r>
              <a:rPr lang="en-US" b="1" smtClean="0">
                <a:solidFill>
                  <a:srgbClr val="C00000"/>
                </a:solidFill>
              </a:rPr>
              <a:t>22 is negative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Nothing will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62747" y="1375653"/>
            <a:ext cx="8918091" cy="4058751"/>
          </a:xfrm>
        </p:spPr>
        <p:txBody>
          <a:bodyPr/>
          <a:lstStyle/>
          <a:p>
            <a:pPr marL="0" indent="0">
              <a:buNone/>
            </a:pP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= 22;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//Formatted to show computer processing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(num &gt; 0)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00" lvl="1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(num % 5 == 0)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00" lvl="1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System.out.println(num);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else 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Default response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System.out.println(num +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“ is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negative”);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5901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355470"/>
            <a:ext cx="4131541" cy="6099118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What will the output be for the following poorly formatted program segment?</a:t>
            </a:r>
          </a:p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22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4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 is negative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22 is negative</a:t>
            </a:r>
          </a:p>
          <a:p>
            <a:pPr marL="494100" indent="-457200">
              <a:buFont typeface="+mj-lt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Nothing will output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62747" y="1375653"/>
            <a:ext cx="8918091" cy="4058751"/>
          </a:xfrm>
        </p:spPr>
        <p:txBody>
          <a:bodyPr/>
          <a:lstStyle/>
          <a:p>
            <a:pPr marL="0" indent="0">
              <a:buNone/>
            </a:pP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 = 22;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//How programmer intended formatting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(num &gt; 0)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00" lvl="1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(num % 5 == 0)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7100" lvl="1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	System.out.println(num);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System.out.println(num +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“ is 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negative”);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355470"/>
            <a:ext cx="4131541" cy="6099118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What values are stored in x and y after execution of the following program segment?</a:t>
            </a:r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endParaRPr lang="en-US" smtClean="0"/>
          </a:p>
          <a:p>
            <a:endParaRPr lang="en-US"/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x = 30 	y = 90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x = 30 	y = -30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x = 30	y = 60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x = 3	y = -3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/>
              <a:t>x = 30	y = 40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85186" y="355470"/>
            <a:ext cx="6411558" cy="60991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int x = 30, y = 40;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(x &gt;= 0)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if (x &lt;= 100)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y = x * 3;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	if (y &lt; 50)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	x /= 10;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y = x * 2;</a:t>
            </a:r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y = -x;</a:t>
            </a:r>
          </a:p>
        </p:txBody>
      </p:sp>
    </p:spTree>
    <p:extLst>
      <p:ext uri="{BB962C8B-B14F-4D97-AF65-F5344CB8AC3E}">
        <p14:creationId xmlns:p14="http://schemas.microsoft.com/office/powerpoint/2010/main" val="41326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355470"/>
            <a:ext cx="4131541" cy="6099118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tx2">
                    <a:lumMod val="50000"/>
                  </a:schemeClr>
                </a:solidFill>
              </a:rPr>
              <a:t>What values are stored in x and y after execution of the following program segment?</a:t>
            </a:r>
          </a:p>
          <a:p>
            <a:endParaRPr lang="en-US"/>
          </a:p>
          <a:p>
            <a:pPr marL="36900" indent="0">
              <a:buNone/>
            </a:pPr>
            <a:endParaRPr lang="en-US" smtClean="0">
              <a:solidFill>
                <a:srgbClr val="FF0000"/>
              </a:solidFill>
            </a:endParaRPr>
          </a:p>
          <a:p>
            <a:endParaRPr lang="en-US"/>
          </a:p>
          <a:p>
            <a:endParaRPr lang="en-US" smtClean="0"/>
          </a:p>
          <a:p>
            <a:endParaRPr lang="en-US">
              <a:solidFill>
                <a:schemeClr val="tx2">
                  <a:lumMod val="25000"/>
                </a:schemeClr>
              </a:solidFill>
            </a:endParaRP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rgbClr val="FF0000"/>
                </a:solidFill>
              </a:rPr>
              <a:t>x = 30 	y = 90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tx2">
                    <a:lumMod val="25000"/>
                  </a:schemeClr>
                </a:solidFill>
              </a:rPr>
              <a:t>x = 30 	y = -30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tx2">
                    <a:lumMod val="25000"/>
                  </a:schemeClr>
                </a:solidFill>
              </a:rPr>
              <a:t>x = 30	y = 60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tx2">
                    <a:lumMod val="25000"/>
                  </a:schemeClr>
                </a:solidFill>
              </a:rPr>
              <a:t>x = 3	y = -3</a:t>
            </a:r>
          </a:p>
          <a:p>
            <a:pPr marL="494100" indent="-457200">
              <a:buFont typeface="+mj-lt"/>
              <a:buAutoNum type="alphaUcPeriod"/>
            </a:pPr>
            <a:r>
              <a:rPr lang="en-US" smtClean="0">
                <a:solidFill>
                  <a:schemeClr val="tx2">
                    <a:lumMod val="25000"/>
                  </a:schemeClr>
                </a:solidFill>
              </a:rPr>
              <a:t>x = 30	y = 40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85186" y="355470"/>
            <a:ext cx="6411558" cy="60991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int x = 30, y = 40;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if (x &gt;= 0)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if (x &lt;= 100)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y = x * 3;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y = 90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	if (y &lt; 50)		</a:t>
            </a:r>
            <a:r>
              <a:rPr lang="en-US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//False; x stays 30</a:t>
            </a:r>
            <a:endParaRPr lang="en-US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		x /= 10;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trike="sngStrike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>
              <a:buNone/>
            </a:pPr>
            <a:r>
              <a:rPr lang="en-US" strike="sngStrike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trike="sngStrike" smtClean="0">
                <a:latin typeface="Courier New" panose="02070309020205020404" pitchFamily="49" charset="0"/>
                <a:cs typeface="Courier New" panose="02070309020205020404" pitchFamily="49" charset="0"/>
              </a:rPr>
              <a:t>	y = x * 2;</a:t>
            </a:r>
            <a:endParaRPr lang="en-US" strike="sngStrike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trike="sngStrike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trike="sngStrike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</a:p>
          <a:p>
            <a:pPr marL="0" indent="0">
              <a:buNone/>
            </a:pPr>
            <a:r>
              <a:rPr lang="en-US" strike="sngStrike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trike="sngStrike" smtClean="0">
                <a:latin typeface="Courier New" panose="02070309020205020404" pitchFamily="49" charset="0"/>
                <a:cs typeface="Courier New" panose="02070309020205020404" pitchFamily="49" charset="0"/>
              </a:rPr>
              <a:t>y = -x;</a:t>
            </a:r>
          </a:p>
        </p:txBody>
      </p:sp>
    </p:spTree>
    <p:extLst>
      <p:ext uri="{BB962C8B-B14F-4D97-AF65-F5344CB8AC3E}">
        <p14:creationId xmlns:p14="http://schemas.microsoft.com/office/powerpoint/2010/main" val="32613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355470"/>
            <a:ext cx="4131541" cy="609911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>
                <a:effectLst/>
              </a:rPr>
              <a:t>	</a:t>
            </a:r>
            <a:r>
              <a:rPr lang="en-US" b="1">
                <a:effectLst/>
              </a:rPr>
              <a:t>What is the output?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 b="1">
                <a:effectLst/>
              </a:rPr>
              <a:t> 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s = "ABC";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if(s.equals("ABC"));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out.println("same");</a:t>
            </a:r>
          </a:p>
          <a:p>
            <a:endParaRPr lang="en-US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139260"/>
              </p:ext>
            </p:extLst>
          </p:nvPr>
        </p:nvGraphicFramePr>
        <p:xfrm>
          <a:off x="5809129" y="1861076"/>
          <a:ext cx="5458946" cy="238803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32295"/>
                <a:gridCol w="5226651"/>
              </a:tblGrid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45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sameabc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there is no output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11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3795" y="355470"/>
            <a:ext cx="4723212" cy="6099118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US">
                <a:effectLst/>
              </a:rPr>
              <a:t>	</a:t>
            </a:r>
            <a:r>
              <a:rPr lang="en-US" b="1">
                <a:effectLst/>
              </a:rPr>
              <a:t>What is the output?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 b="1">
                <a:effectLst/>
              </a:rPr>
              <a:t> 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 s = "ABC";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if(s.equals("ABC</a:t>
            </a:r>
            <a:r>
              <a:rPr lang="en-US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  <a:r>
              <a:rPr lang="en-US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out.println("same");</a:t>
            </a:r>
          </a:p>
          <a:p>
            <a:endParaRPr lang="en-US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 marL="36900" indent="0">
              <a:buNone/>
            </a:pPr>
            <a:r>
              <a:rPr lang="en-US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// error is in the semicolon after the if statement.  Ends the if statement without completing the conditional code.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3349300"/>
              </p:ext>
            </p:extLst>
          </p:nvPr>
        </p:nvGraphicFramePr>
        <p:xfrm>
          <a:off x="5809129" y="1861076"/>
          <a:ext cx="5458946" cy="2388036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32295"/>
                <a:gridCol w="5226651"/>
              </a:tblGrid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</a:rPr>
                        <a:t>same</a:t>
                      </a:r>
                      <a:endParaRPr lang="en-US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452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sameabc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857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there is no output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2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311972"/>
            <a:ext cx="5060497" cy="5479227"/>
          </a:xfrm>
        </p:spPr>
        <p:txBody>
          <a:bodyPr>
            <a:normAutofit fontScale="85000" lnSpcReduction="20000"/>
          </a:bodyPr>
          <a:lstStyle/>
          <a:p>
            <a:pPr marL="36900" indent="0">
              <a:buNone/>
            </a:pPr>
            <a:r>
              <a:rPr lang="en-US" b="1">
                <a:effectLst/>
              </a:rPr>
              <a:t>What is returned by the call </a:t>
            </a:r>
            <a:r>
              <a:rPr lang="en-US">
                <a:effectLst/>
              </a:rPr>
              <a:t>go(15)</a:t>
            </a:r>
            <a:r>
              <a:rPr lang="en-US" b="1">
                <a:effectLst/>
              </a:rPr>
              <a:t>?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 b="1">
                <a:effectLst/>
              </a:rPr>
              <a:t> </a:t>
            </a:r>
            <a:endParaRPr lang="en-US">
              <a:effectLst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static String go(int q)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String ret = "";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if(q &gt;= 20</a:t>
            </a:r>
            <a:r>
              <a:rPr lang="en-US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  <a:endParaRPr lang="en-US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{   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if(q &lt;= 50)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ret += "1";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ret += "2";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if(q &gt;= 10)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ret += "3";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ret += "4";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return ret;</a:t>
            </a:r>
          </a:p>
          <a:p>
            <a:pPr marL="36900" indent="0">
              <a:buNone/>
            </a:pPr>
            <a:r>
              <a:rPr lang="en-US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9174178"/>
              </p:ext>
            </p:extLst>
          </p:nvPr>
        </p:nvGraphicFramePr>
        <p:xfrm>
          <a:off x="6121101" y="2097739"/>
          <a:ext cx="5146974" cy="2159635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219020"/>
                <a:gridCol w="4927954"/>
              </a:tblGrid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  <a:tr h="4319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913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128</TotalTime>
  <Words>271</Words>
  <Application>Microsoft Office PowerPoint</Application>
  <PresentationFormat>Widescreen</PresentationFormat>
  <Paragraphs>190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Calisto MT</vt:lpstr>
      <vt:lpstr>Courier New</vt:lpstr>
      <vt:lpstr>Times New Roman</vt:lpstr>
      <vt:lpstr>Trebuchet MS</vt:lpstr>
      <vt:lpstr>Wingdings 2</vt:lpstr>
      <vt:lpstr>Slate</vt:lpstr>
      <vt:lpstr>Practice AP Multiple Choice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Boone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AP Multiple Choice</dc:title>
  <dc:creator>Maher, Jillian</dc:creator>
  <cp:lastModifiedBy>Maher, Jillian</cp:lastModifiedBy>
  <cp:revision>7</cp:revision>
  <dcterms:created xsi:type="dcterms:W3CDTF">2014-11-20T17:28:03Z</dcterms:created>
  <dcterms:modified xsi:type="dcterms:W3CDTF">2014-11-20T19:45:17Z</dcterms:modified>
</cp:coreProperties>
</file>